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2" r:id="rId4"/>
    <p:sldId id="262" r:id="rId5"/>
    <p:sldId id="261" r:id="rId6"/>
    <p:sldId id="266" r:id="rId7"/>
    <p:sldId id="263" r:id="rId8"/>
    <p:sldId id="268" r:id="rId9"/>
    <p:sldId id="264" r:id="rId10"/>
    <p:sldId id="265" r:id="rId11"/>
    <p:sldId id="267" r:id="rId12"/>
    <p:sldId id="270" r:id="rId13"/>
    <p:sldId id="27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EA65F-AE00-CBF0-1706-F2EF39D5B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85570-3C22-66DB-7220-DB40C7D45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0714D-C9BA-34E8-2818-C2894EB4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8F929-8C9E-A0E0-2E20-AAEF04D29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DDDAC-25A6-EBA2-3101-F7870CCE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737E-9A3C-421C-C3C5-1BDE08DB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ADA53-3B00-D9B5-C9E5-AB2757ACF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E3102-D8EC-1AAF-263E-71B84C9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49B68-834D-2A04-6D79-0CDA2087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3574C-2E61-491E-07AB-256C2D254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6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1F228E-6424-C2ED-17D5-CCC5E844F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FF089-7608-8B69-1A19-B8818B9D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FD962-1E8C-4F05-2E9E-C7E55224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7DCA8-468D-E698-1DCF-3578D4B6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33B4A-252C-5B14-516B-C180A6F3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0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9E9FA-E6F7-BE41-C2E2-5E63F3E3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14271-90DB-292D-F5D1-411B19492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17435-9501-E97D-43D7-299EEBC50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5E412-E5C0-C1CB-9DEA-F06922B3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9E9EB-03B2-0B78-057A-473DEAEB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1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E7FD7-51A1-AB44-AC78-400D7677A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51D76-E1BF-2B85-33EC-3173AF3A6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D31AA-3760-7DE1-A046-A644C8357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8B952-337C-FF60-1C2B-9609772A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988EC-EB29-2AA7-4334-018D4C12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9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88749-78AD-790C-236D-2F049DDC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A0974-2964-03B2-C63C-56532B567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8C61E-28AB-EE07-ED24-2572B10AA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ED4BB-CA55-272F-DCA0-46C9444C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0986C-1BAB-BE13-6A0F-58012E69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25C70-2F13-9AF7-2990-7C7D5CC51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4CB04-F340-F16D-3476-C82D6CF4D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CFFF6-E726-6FD6-5EE4-63B6FAABF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DD30F-177E-9FBE-11F3-738F5D2F1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84C2C0-0626-28C5-4E9E-EC8D28548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56693-0DBD-6FAF-1FB5-E3880DEAE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64250D-9E3E-5891-10B7-98C99BC9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C166E-4711-FDA8-138D-4287901A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5B8B1-F59C-80DB-0ED7-7044D00B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1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C7A5-02A7-3EE8-5B96-EE5F26BC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9F94D-78E0-5D22-DB21-6ABE7A61D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319E93-F9C6-AB5C-5DD9-ADF6C007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1B908B-D522-2F12-CD9B-B86CB683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7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95160-3979-2E98-D647-86044A52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65D16-E948-2DD1-85F7-3BFEC3AF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4AD2B-7C34-FC3D-7BC9-3787D213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9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D0BDE-E35B-A888-936F-4D045293F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E120B-21A9-2E5B-32CF-C6EE333A8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DB76D-3E08-2485-EC2D-076126840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E1267-F3DA-68B1-483E-D3E3187B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C6421-7D4D-3F0A-EE01-A20DEFE3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C42FC-FB3B-B3D6-88A3-52079385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330EC-1430-EC47-37FB-2EF99267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44F770-1CFA-2969-34C6-FC16C15DF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EC060-F466-593B-DFF7-5F4CEABBF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26F43-3B9F-36D1-88B4-5F5817FE5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D342B-B983-1D4E-41B5-DDD1B322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2ECD6-BC14-A87D-5000-4DB81588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7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4CA790-F489-33F0-2927-8D0D0A75A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5EE9F-1A87-9F12-5107-AD6D64C95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290E9-74C5-F662-6304-D7C026FE4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F001D9-A4D7-41E5-92F2-0B7109DC3A7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66951-D564-D72E-ABD1-9978D4623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6744E-8845-2923-C159-A8C3AF3CA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34A59-9852-421E-A99D-595F9A673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7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16BAC-7685-414E-6929-4848D6AC2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2"/>
            <a:ext cx="12192000" cy="3339173"/>
          </a:xfrm>
        </p:spPr>
        <p:txBody>
          <a:bodyPr>
            <a:normAutofit/>
          </a:bodyPr>
          <a:lstStyle/>
          <a:p>
            <a:r>
              <a:rPr lang="en-US" sz="4000" b="0" i="0" dirty="0">
                <a:solidFill>
                  <a:srgbClr val="1F1F1F"/>
                </a:solidFill>
                <a:effectLst/>
                <a:latin typeface="Google Sans"/>
              </a:rPr>
              <a:t>Leveraging R&amp;D Tax Credits in Pain Management:</a:t>
            </a:r>
            <a:br>
              <a:rPr lang="en-US" sz="4000" b="0" i="0" dirty="0">
                <a:solidFill>
                  <a:srgbClr val="1F1F1F"/>
                </a:solidFill>
                <a:effectLst/>
                <a:latin typeface="Google Sans"/>
              </a:rPr>
            </a:br>
            <a:r>
              <a:rPr lang="en-US" sz="4000" b="0" i="0" dirty="0">
                <a:solidFill>
                  <a:srgbClr val="1F1F1F"/>
                </a:solidFill>
                <a:effectLst/>
                <a:latin typeface="Google Sans"/>
              </a:rPr>
              <a:t>Financial Strategies for Innovation</a:t>
            </a:r>
            <a:endParaRPr lang="en-US" sz="4000" dirty="0"/>
          </a:p>
        </p:txBody>
      </p:sp>
      <p:pic>
        <p:nvPicPr>
          <p:cNvPr id="5" name="Picture 4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F63EEADC-D9A5-9E11-FFC4-7E7C3E807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1" y="242122"/>
            <a:ext cx="3635115" cy="1448962"/>
          </a:xfrm>
          <a:prstGeom prst="rect">
            <a:avLst/>
          </a:prstGeom>
        </p:spPr>
      </p:pic>
      <p:pic>
        <p:nvPicPr>
          <p:cNvPr id="6" name="Picture 5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AA79DDE6-225A-C19A-5333-747B4D95D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1" y="171470"/>
            <a:ext cx="3635115" cy="144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49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5BEA9-29D1-9928-A225-BCF71711C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5EFAF-B6C6-384B-42F8-44A6089F0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340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How can this benefit me?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0B864724-DE2A-47BC-BF9E-E8160A403C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AFF70A-47F7-475E-93C0-5B30009E163B}"/>
              </a:ext>
            </a:extLst>
          </p:cNvPr>
          <p:cNvSpPr txBox="1"/>
          <p:nvPr/>
        </p:nvSpPr>
        <p:spPr>
          <a:xfrm>
            <a:off x="845574" y="2680493"/>
            <a:ext cx="1038286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Special Provisions for Small Businesses &amp; Startups: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Startups &amp; small clinics with less than $5 million in revenue AND operating for less than five years may elect to apply R&amp;D credits to offset Social </a:t>
            </a:r>
            <a:r>
              <a:rPr lang="en-US" sz="2200" dirty="0" err="1"/>
              <a:t>Securityand</a:t>
            </a:r>
            <a:r>
              <a:rPr lang="en-US" sz="2200" dirty="0"/>
              <a:t> Medicare taxes.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Payroll tax offsets can be claimed up to $500,000 ($250,000 FICA and $250,000 in Medicare annually for eligible businesses.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Long-Term Benefits: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Unused R&amp;D credits can often be carried forward for up to 20 years, ensuring future tax benefits even if immediate profitability is 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2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B90C5-1C2D-A791-1479-7DD007D6A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688BB-B3F3-310E-1D28-4B703E8E6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3407"/>
            <a:ext cx="12192000" cy="1193480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Origins Group Advantages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B1E8C3CD-8D6B-A63C-410A-228C13E62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340E7A-AB43-7395-0BE7-51B7A7EE9705}"/>
              </a:ext>
            </a:extLst>
          </p:cNvPr>
          <p:cNvSpPr txBox="1"/>
          <p:nvPr/>
        </p:nvSpPr>
        <p:spPr>
          <a:xfrm>
            <a:off x="718429" y="2661274"/>
            <a:ext cx="10451016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CPAs with extensive experience in the R&amp;D space, specifically Pain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Partnership relationships with the most experienced and knowledgeable tax and accounting professionals in the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Work with your current tax compliance team to help them file the credit and optimize its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Complete tracking system that stays on the IRS to make sure your filing is processed and paid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Other opportunities for tax planning and asset protection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16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D25E1-1532-A8EB-B6BC-9EB222B29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8ECF-F4FA-9863-6B5F-D1364F1A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14919"/>
            <a:ext cx="12192000" cy="1193480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Advanced Tax Planning: Deferral &amp; Mitigation Strategies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D3934BDF-34C8-573F-28F9-44D197998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F98B69-8EE9-8699-8CC3-9586FF49717A}"/>
              </a:ext>
            </a:extLst>
          </p:cNvPr>
          <p:cNvSpPr txBox="1"/>
          <p:nvPr/>
        </p:nvSpPr>
        <p:spPr>
          <a:xfrm>
            <a:off x="688932" y="2677223"/>
            <a:ext cx="1045101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Optimize Your Financial Position with Strategic Tax Solutions</a:t>
            </a:r>
          </a:p>
          <a:p>
            <a:endParaRPr lang="en-US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Planning Techniques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Develop comprehensive strategies to align with financial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Deferral Strategies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Explore opportunities to defer tax liabilities and enhance cash flow.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Mitigation Techniques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Implement methods to reduce overall tax exposure.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Compliance Support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Stay ahead of regulatory changes and maintain full compliance with tax laws.</a:t>
            </a:r>
          </a:p>
        </p:txBody>
      </p:sp>
    </p:spTree>
    <p:extLst>
      <p:ext uri="{BB962C8B-B14F-4D97-AF65-F5344CB8AC3E}">
        <p14:creationId xmlns:p14="http://schemas.microsoft.com/office/powerpoint/2010/main" val="258234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F2A99-0060-5193-52EC-796640F31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ACF8E-F6EC-649F-6C96-BB6DE50E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95255"/>
            <a:ext cx="12192000" cy="1193480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Advanced &amp; Specialty Insurance Services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B012F7ED-0A53-A799-1DFC-CC8353944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46C0EC-88A4-A9F1-D805-EA69556EBCF5}"/>
              </a:ext>
            </a:extLst>
          </p:cNvPr>
          <p:cNvSpPr txBox="1"/>
          <p:nvPr/>
        </p:nvSpPr>
        <p:spPr>
          <a:xfrm>
            <a:off x="757758" y="2405635"/>
            <a:ext cx="1081481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Innovative Life Insurance Strategies for Wealth Growth and Protection</a:t>
            </a:r>
          </a:p>
          <a:p>
            <a:endParaRPr lang="en-US" sz="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Life Insurance as a Financial Tool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Utilize strategies like </a:t>
            </a:r>
            <a:r>
              <a:rPr lang="en-US" sz="2000" b="1" dirty="0"/>
              <a:t>Infinite Banking</a:t>
            </a:r>
            <a:r>
              <a:rPr lang="en-US" sz="2000" dirty="0"/>
              <a:t> or </a:t>
            </a:r>
            <a:r>
              <a:rPr lang="en-US" sz="2000" b="1" dirty="0"/>
              <a:t>Be Your Own Banker</a:t>
            </a:r>
            <a:r>
              <a:rPr lang="en-US" sz="2000" dirty="0"/>
              <a:t> to create cash flow while preserving capital.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Reduced-Cost Insurance Solutions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Access coverage with optimized premiums while maximizing benefits.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Wealth Accumulation through Insurance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Leverage cash value policies for tax-advantaged savings and asset growth.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Legacy and Estate Planning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Protect assets and ensure seamless wealth transfer to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Retirement Income Strategies</a:t>
            </a:r>
            <a:r>
              <a:rPr lang="en-US" sz="22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Use permanent life insurance to create supplemental, tax-advantaged retirement</a:t>
            </a:r>
            <a:r>
              <a:rPr lang="en-US" sz="2200" dirty="0"/>
              <a:t> income.</a:t>
            </a:r>
          </a:p>
        </p:txBody>
      </p:sp>
    </p:spTree>
    <p:extLst>
      <p:ext uri="{BB962C8B-B14F-4D97-AF65-F5344CB8AC3E}">
        <p14:creationId xmlns:p14="http://schemas.microsoft.com/office/powerpoint/2010/main" val="1138523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29847-AA2D-70CB-53F2-FAAA17768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45F7D-AB36-F5BF-551B-DCC7CB515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3407"/>
            <a:ext cx="12192000" cy="1193480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Have Questions About R&amp;D Tax Credits?</a:t>
            </a:r>
            <a:endParaRPr lang="en-US" sz="4200" dirty="0"/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89BE6612-D28D-52AB-36DA-5AC5E08B50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045745-1162-0B52-53FB-635DBF7727E0}"/>
              </a:ext>
            </a:extLst>
          </p:cNvPr>
          <p:cNvSpPr txBox="1"/>
          <p:nvPr/>
        </p:nvSpPr>
        <p:spPr>
          <a:xfrm>
            <a:off x="718429" y="2661274"/>
            <a:ext cx="104510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Our team is here to help you navigate the process and maximize your benefits.</a:t>
            </a:r>
          </a:p>
          <a:p>
            <a:endParaRPr lang="en-US" sz="2400" b="1" dirty="0"/>
          </a:p>
          <a:p>
            <a:r>
              <a:rPr lang="en-US" sz="2400" b="1" dirty="0"/>
              <a:t>Dale Orr</a:t>
            </a:r>
            <a:br>
              <a:rPr lang="en-US" sz="2400" dirty="0"/>
            </a:br>
            <a:r>
              <a:rPr lang="en-US" sz="2400" b="1" dirty="0"/>
              <a:t>Email</a:t>
            </a:r>
            <a:r>
              <a:rPr lang="en-US" sz="2400" dirty="0"/>
              <a:t>: dorr@originsgroup.com</a:t>
            </a:r>
            <a:br>
              <a:rPr lang="en-US" sz="2400" dirty="0"/>
            </a:br>
            <a:r>
              <a:rPr lang="en-US" sz="2400" b="1" dirty="0"/>
              <a:t>Phone</a:t>
            </a:r>
            <a:r>
              <a:rPr lang="en-US" sz="2400" dirty="0"/>
              <a:t>: (480) 270-2713</a:t>
            </a:r>
          </a:p>
        </p:txBody>
      </p:sp>
    </p:spTree>
    <p:extLst>
      <p:ext uri="{BB962C8B-B14F-4D97-AF65-F5344CB8AC3E}">
        <p14:creationId xmlns:p14="http://schemas.microsoft.com/office/powerpoint/2010/main" val="110848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63B66-3948-1048-E1FA-359CC5D47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FFDC-8145-2F51-A72B-D032D9FB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15664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Introduction to the R&amp;D Tax Credit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D2B71F21-6B32-015D-830A-57F453413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C7AD9C-F769-CBD9-8865-526ADA5CDEEF}"/>
              </a:ext>
            </a:extLst>
          </p:cNvPr>
          <p:cNvSpPr txBox="1"/>
          <p:nvPr/>
        </p:nvSpPr>
        <p:spPr>
          <a:xfrm>
            <a:off x="2096126" y="2868751"/>
            <a:ext cx="10095874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200" dirty="0">
              <a:solidFill>
                <a:srgbClr val="1F1F1F"/>
              </a:solidFill>
              <a:latin typeface="Google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1F1F1F"/>
                </a:solidFill>
                <a:effectLst/>
                <a:latin typeface="Google Sans"/>
              </a:rPr>
              <a:t>“Is this going to be worth my time today?”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Power of R&amp;D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 very short story…</a:t>
            </a:r>
            <a:endParaRPr lang="en-US" sz="2200" dirty="0">
              <a:solidFill>
                <a:srgbClr val="1F1F1F"/>
              </a:solidFill>
              <a:latin typeface="Google Sans"/>
            </a:endParaRPr>
          </a:p>
          <a:p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221549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5CF56-BC6C-763A-3D3A-E631B42F5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6F213-93F1-571E-4473-07B5C7A1F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34583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Introduction to the R&amp;D Tax Credit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2F6BF14B-A265-26B1-F156-1D60CBD0D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47456B-7CFB-5E9D-A601-F578B050C0A4}"/>
              </a:ext>
            </a:extLst>
          </p:cNvPr>
          <p:cNvSpPr txBox="1"/>
          <p:nvPr/>
        </p:nvSpPr>
        <p:spPr>
          <a:xfrm>
            <a:off x="1209356" y="2609269"/>
            <a:ext cx="10095874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200" dirty="0">
              <a:solidFill>
                <a:srgbClr val="1F1F1F"/>
              </a:solidFill>
              <a:latin typeface="Google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1F1F1F"/>
                </a:solidFill>
                <a:effectLst/>
                <a:latin typeface="Google Sans"/>
              </a:rPr>
              <a:t>Established </a:t>
            </a:r>
            <a:r>
              <a:rPr lang="en-US" sz="2200" dirty="0"/>
              <a:t>in 1981 as part of the Economic Recovery Tax Act of (ERTA)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Over the years, the credit has been repeatedly extended and strengthened, demonstrating its significant impact on driving innovation and economic growth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2015: PATH Act made the credit permanent and expanded eligibility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2023: Payroll tax offset increased to $500,000 for small businesses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R&amp;D Tax Credit continues to play a vital role in supporting cutting-edge research and development across various sectors</a:t>
            </a:r>
            <a:endParaRPr lang="en-US" sz="2200" dirty="0">
              <a:solidFill>
                <a:srgbClr val="1F1F1F"/>
              </a:solidFill>
              <a:latin typeface="Google Sans"/>
            </a:endParaRPr>
          </a:p>
          <a:p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02934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613B7-FB65-0E87-C68F-6E13B77D6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CB40-A327-7067-03F6-F07710DD8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41361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What is the R&amp;D Tax Credit?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C073A510-A0BF-D075-6C30-2C6E80BF1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32683E-FA13-1952-3F65-27D0BCFD5E9B}"/>
              </a:ext>
            </a:extLst>
          </p:cNvPr>
          <p:cNvSpPr txBox="1"/>
          <p:nvPr/>
        </p:nvSpPr>
        <p:spPr>
          <a:xfrm>
            <a:off x="983226" y="2719518"/>
            <a:ext cx="10422193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Federal R&amp;D Tax Credit: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Designed to incentivize innovation and is a key tax strategy for most of America’s leading companies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It can provide financial benefits for developing or improving techniques or protocols for pain management</a:t>
            </a:r>
          </a:p>
          <a:p>
            <a:r>
              <a:rPr lang="en-US" sz="2400" b="1" dirty="0"/>
              <a:t>State-Level R&amp;D Credits: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Additional benefits vary by state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Amplifies the federal credit’s impact</a:t>
            </a:r>
            <a:endParaRPr lang="en-US" sz="2200" dirty="0">
              <a:solidFill>
                <a:srgbClr val="1F1F1F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231192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977AA-1D0E-1CDE-6901-5B558C12E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1307C-9632-DAD6-7327-02088AF7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400463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How do you determine eligibility for the credit?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86050C4E-D386-9A75-8EC6-552E7EAAA1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50438-131F-4403-4455-D220C7D1D555}"/>
              </a:ext>
            </a:extLst>
          </p:cNvPr>
          <p:cNvSpPr txBox="1"/>
          <p:nvPr/>
        </p:nvSpPr>
        <p:spPr>
          <a:xfrm>
            <a:off x="806245" y="2441836"/>
            <a:ext cx="10500852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/>
              <a:t> </a:t>
            </a:r>
            <a:r>
              <a:rPr lang="en-US" sz="2400" b="1" dirty="0"/>
              <a:t>Four Part Test:</a:t>
            </a:r>
          </a:p>
          <a:p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Permitted Purpose:</a:t>
            </a:r>
            <a:r>
              <a:rPr lang="en-US" sz="2200" dirty="0"/>
              <a:t> Development or improvement of a business product or service for sale or use by a customer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Elimination of Uncertainty: </a:t>
            </a:r>
            <a:r>
              <a:rPr lang="en-US" sz="2200" dirty="0"/>
              <a:t>there must be uncertainty relative to Capability, Process, or Appropriate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Process of Experimentation: </a:t>
            </a:r>
            <a:r>
              <a:rPr lang="en-US" sz="2200" dirty="0"/>
              <a:t>Evaluation of one or more alternatives used to eliminate technical uncertainties identified at the beginning of the development activity.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Technological in Nature: </a:t>
            </a:r>
            <a:r>
              <a:rPr lang="en-US" sz="2200" dirty="0"/>
              <a:t>Incorporating principles from biology, engineering, or computer science into innovative solutions.</a:t>
            </a:r>
          </a:p>
          <a:p>
            <a:pPr lvl="1"/>
            <a:endParaRPr lang="en-US" dirty="0">
              <a:solidFill>
                <a:srgbClr val="1F1F1F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55016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ADD4E-ABAC-5277-7FC2-A08D36636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782C-E8B9-D81B-092A-3C195FA9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57283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How Pain Management Therapies &amp; Treatments Qualify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7301A266-94CD-E2CB-54D6-CA8AE90FE2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7B321F-3265-F385-C651-8F0D718DE7D5}"/>
              </a:ext>
            </a:extLst>
          </p:cNvPr>
          <p:cNvSpPr txBox="1"/>
          <p:nvPr/>
        </p:nvSpPr>
        <p:spPr>
          <a:xfrm>
            <a:off x="835742" y="2536722"/>
            <a:ext cx="1027471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/>
              <a:t> </a:t>
            </a:r>
            <a:r>
              <a:rPr lang="en-US" sz="2400" b="1" dirty="0"/>
              <a:t>Four Part Test: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Permitted Purpose:</a:t>
            </a:r>
            <a:r>
              <a:rPr lang="en-US" sz="2200" dirty="0"/>
              <a:t> Developing and optimizing new or improved pain management protocols, techniques, and programs for patients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Elimination of Uncertainty: </a:t>
            </a:r>
            <a:r>
              <a:rPr lang="en-US" sz="2200" dirty="0"/>
              <a:t>Addressing clinical uncertainties about treatment efficacy or patient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Process of Experimentation: </a:t>
            </a:r>
            <a:r>
              <a:rPr lang="en-US" sz="2200" dirty="0"/>
              <a:t>Using a systematic approach to evaluate options (length, dosage, timing, combination of treatments,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Technological in Nature: </a:t>
            </a:r>
            <a:r>
              <a:rPr lang="en-US" sz="2200" dirty="0"/>
              <a:t>Incorporating principles from biology, engineering, or computer science into innovative solutions</a:t>
            </a:r>
          </a:p>
          <a:p>
            <a:pPr lvl="1"/>
            <a:endParaRPr lang="en-US" dirty="0">
              <a:solidFill>
                <a:srgbClr val="1F1F1F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637981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6D69A-93B8-D50E-C5EB-8FC5CC040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1F3A0-ADC9-5BC5-BA03-CB01CD6E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27841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Pain Management Examples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43EFD1AD-3BFF-611D-21F2-C8E8187AA5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3AF371-B7E5-C51F-2FCB-5CFF32591464}"/>
              </a:ext>
            </a:extLst>
          </p:cNvPr>
          <p:cNvSpPr txBox="1"/>
          <p:nvPr/>
        </p:nvSpPr>
        <p:spPr>
          <a:xfrm>
            <a:off x="2626474" y="2753404"/>
            <a:ext cx="757097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Regenerative Injection Therapies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Stem Cell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Peripheral Nerve Stimulation (PNS)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Platelet-Rich Plasma (PRP)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Spinal Cord Stimulation (SCS)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Pulsed Radiofrequency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Low-Level Laser Therapy (LLLT)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Cryoneurolysis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Ketamine Infusion Therapy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40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F7BD0-7664-3E8F-D32D-CB032C97D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2D26-ED21-26AF-238C-8B042C02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340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Key questions to ask 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317A22EB-8D2B-60D4-417D-0BC578CED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32E035-CCB3-A11B-C712-1802E3BE15E8}"/>
              </a:ext>
            </a:extLst>
          </p:cNvPr>
          <p:cNvSpPr txBox="1"/>
          <p:nvPr/>
        </p:nvSpPr>
        <p:spPr>
          <a:xfrm>
            <a:off x="816078" y="2529345"/>
            <a:ext cx="10284542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Is there uncertainty about the success or effectiveness of the therapy?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Are you systematically testing and refining variables such as dosage, duration, timing, or treatment combinations?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Do you document and track patient response to this therapy and alter treatment variables?</a:t>
            </a:r>
          </a:p>
          <a:p>
            <a:pPr lvl="1"/>
            <a:endParaRPr lang="en-US" dirty="0">
              <a:solidFill>
                <a:srgbClr val="1F1F1F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94310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BBF85-7723-7BAD-1B2E-B8170C44D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21B2-4176-103A-1D62-C8EA6DB5E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14916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dirty="0"/>
              <a:t>How can this benefit me?</a:t>
            </a:r>
          </a:p>
        </p:txBody>
      </p:sp>
      <p:pic>
        <p:nvPicPr>
          <p:cNvPr id="7" name="Content Placeholder 6" descr="A logo with a blue and green logo&#10;&#10;Description automatically generated">
            <a:extLst>
              <a:ext uri="{FF2B5EF4-FFF2-40B4-BE49-F238E27FC236}">
                <a16:creationId xmlns:a16="http://schemas.microsoft.com/office/drawing/2014/main" id="{39E8F6DC-17CC-3E86-EEBF-EAA7E87145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" y="125649"/>
            <a:ext cx="3456482" cy="137775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9169EC2-B1D1-2180-362D-4D6C7161F78A}"/>
              </a:ext>
            </a:extLst>
          </p:cNvPr>
          <p:cNvSpPr txBox="1"/>
          <p:nvPr/>
        </p:nvSpPr>
        <p:spPr>
          <a:xfrm>
            <a:off x="1150374" y="2828970"/>
            <a:ext cx="1006823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Federal R&amp;D Credit: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The credit can reduce tax liabilities for businesses engaged in qualified research &amp; innovation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Percentage of Credit: </a:t>
            </a:r>
            <a:r>
              <a:rPr lang="en-US" sz="2200" dirty="0"/>
              <a:t>Up to 20% of eligible R&amp;D costs as a tax credit.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200" b="1" dirty="0"/>
              <a:t>State R&amp;D Credit: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2200" dirty="0"/>
              <a:t>Percentage of Credit: Up to 15% of eligible R&amp;D costs as a tax credit.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Key Financial Impact: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Direct dollar-for-dollar reduction in federal income tax liability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Can also be a cash refund check for prior years if taxes were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31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</TotalTime>
  <Words>946</Words>
  <Application>Microsoft Office PowerPoint</Application>
  <PresentationFormat>Widescreen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Google Sans</vt:lpstr>
      <vt:lpstr>Office Theme</vt:lpstr>
      <vt:lpstr>Leveraging R&amp;D Tax Credits in Pain Management: Financial Strategies for Innovation</vt:lpstr>
      <vt:lpstr>Introduction to the R&amp;D Tax Credit</vt:lpstr>
      <vt:lpstr>Introduction to the R&amp;D Tax Credit</vt:lpstr>
      <vt:lpstr>What is the R&amp;D Tax Credit?</vt:lpstr>
      <vt:lpstr>How do you determine eligibility for the credit?</vt:lpstr>
      <vt:lpstr>How Pain Management Therapies &amp; Treatments Qualify</vt:lpstr>
      <vt:lpstr>Pain Management Examples</vt:lpstr>
      <vt:lpstr>Key questions to ask </vt:lpstr>
      <vt:lpstr>How can this benefit me?</vt:lpstr>
      <vt:lpstr>How can this benefit me?</vt:lpstr>
      <vt:lpstr>Origins Group Advantages</vt:lpstr>
      <vt:lpstr>Advanced Tax Planning: Deferral &amp; Mitigation Strategies</vt:lpstr>
      <vt:lpstr>Advanced &amp; Specialty Insurance Services</vt:lpstr>
      <vt:lpstr>Have Questions About R&amp;D Tax Credits?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Firm Management Solutions Licenses</dc:creator>
  <cp:lastModifiedBy>Firm Management Solutions Licenses</cp:lastModifiedBy>
  <cp:revision>41</cp:revision>
  <dcterms:created xsi:type="dcterms:W3CDTF">2025-01-11T13:24:03Z</dcterms:created>
  <dcterms:modified xsi:type="dcterms:W3CDTF">2025-01-14T16:32:19Z</dcterms:modified>
</cp:coreProperties>
</file>